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66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805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913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947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468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418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238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98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128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08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086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CDC8-E129-49C9-B1AD-7A84FA1B60D9}" type="datetimeFigureOut">
              <a:rPr lang="en-ZA" smtClean="0"/>
              <a:t>01/03/2022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5D62-D4D3-4F41-B1A1-54CCEE2F75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42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FAB606-82C7-495D-88D1-3E6CF5D40870}"/>
              </a:ext>
            </a:extLst>
          </p:cNvPr>
          <p:cNvSpPr txBox="1"/>
          <p:nvPr/>
        </p:nvSpPr>
        <p:spPr>
          <a:xfrm>
            <a:off x="152400" y="109536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Case Report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FA1343-039F-4ADB-9545-CD1DD37F3A19}"/>
              </a:ext>
            </a:extLst>
          </p:cNvPr>
          <p:cNvSpPr txBox="1"/>
          <p:nvPr/>
        </p:nvSpPr>
        <p:spPr>
          <a:xfrm>
            <a:off x="520302" y="599002"/>
            <a:ext cx="5575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Names of surgeon, prosthodontist, laboratory/lab tech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380F3B-1371-41A9-90D9-B120448A392F}"/>
              </a:ext>
            </a:extLst>
          </p:cNvPr>
          <p:cNvSpPr/>
          <p:nvPr/>
        </p:nvSpPr>
        <p:spPr>
          <a:xfrm>
            <a:off x="152399" y="1120256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Pre-op photograph/ panoramic radiograph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E3D01D-07B2-4AD7-8834-1E4F09331692}"/>
              </a:ext>
            </a:extLst>
          </p:cNvPr>
          <p:cNvSpPr/>
          <p:nvPr/>
        </p:nvSpPr>
        <p:spPr>
          <a:xfrm>
            <a:off x="5124450" y="7772400"/>
            <a:ext cx="1543050" cy="1952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Your headshot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CDF8C3-223C-4995-A379-9A0CE1FDADE6}"/>
              </a:ext>
            </a:extLst>
          </p:cNvPr>
          <p:cNvSpPr/>
          <p:nvPr/>
        </p:nvSpPr>
        <p:spPr>
          <a:xfrm>
            <a:off x="2425699" y="1120256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At placement – occlusal photo of implant in situ, with/without graft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3AC3A2-6529-47A9-A35F-45C189110A7B}"/>
              </a:ext>
            </a:extLst>
          </p:cNvPr>
          <p:cNvSpPr txBox="1"/>
          <p:nvPr/>
        </p:nvSpPr>
        <p:spPr>
          <a:xfrm>
            <a:off x="190500" y="7772400"/>
            <a:ext cx="4776789" cy="132343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ZA" sz="1600" dirty="0"/>
              <a:t>Personal comments, e.g.:</a:t>
            </a:r>
          </a:p>
          <a:p>
            <a:r>
              <a:rPr lang="en-ZA" sz="1600" i="1" dirty="0"/>
              <a:t>“The  ONC is useful in cases when the ZYGEX does not achieve sufficient stability…”</a:t>
            </a:r>
          </a:p>
          <a:p>
            <a:r>
              <a:rPr lang="en-ZA" sz="1600" i="1" dirty="0"/>
              <a:t>“The provisional fixed bridge allows me to…”</a:t>
            </a:r>
          </a:p>
          <a:p>
            <a:r>
              <a:rPr lang="en-ZA" sz="1600" i="1" dirty="0"/>
              <a:t>“Implant characteristic X results in benefit Y…”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F92D0-18C4-4B2A-BD89-3B22EEDFC6CC}"/>
              </a:ext>
            </a:extLst>
          </p:cNvPr>
          <p:cNvSpPr txBox="1"/>
          <p:nvPr/>
        </p:nvSpPr>
        <p:spPr>
          <a:xfrm>
            <a:off x="190499" y="9057800"/>
            <a:ext cx="477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400" dirty="0">
                <a:solidFill>
                  <a:schemeClr val="bg2">
                    <a:lumMod val="50000"/>
                  </a:schemeClr>
                </a:solidFill>
              </a:rPr>
              <a:t>Prof </a:t>
            </a:r>
            <a:r>
              <a:rPr lang="en-ZA" sz="1400" dirty="0" err="1">
                <a:solidFill>
                  <a:schemeClr val="bg2">
                    <a:lumMod val="50000"/>
                  </a:schemeClr>
                </a:solidFill>
              </a:rPr>
              <a:t>Cules</a:t>
            </a:r>
            <a:r>
              <a:rPr lang="en-ZA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ZA" sz="1400" dirty="0" err="1">
                <a:solidFill>
                  <a:schemeClr val="bg2">
                    <a:lumMod val="50000"/>
                  </a:schemeClr>
                </a:solidFill>
              </a:rPr>
              <a:t>vd</a:t>
            </a:r>
            <a:r>
              <a:rPr lang="en-ZA" sz="1400" dirty="0">
                <a:solidFill>
                  <a:schemeClr val="bg2">
                    <a:lumMod val="50000"/>
                  </a:schemeClr>
                </a:solidFill>
              </a:rPr>
              <a:t> Heever</a:t>
            </a:r>
          </a:p>
          <a:p>
            <a:pPr algn="r"/>
            <a:r>
              <a:rPr lang="en-ZA" sz="1400" i="1" dirty="0">
                <a:solidFill>
                  <a:schemeClr val="bg2">
                    <a:lumMod val="50000"/>
                  </a:schemeClr>
                </a:solidFill>
              </a:rPr>
              <a:t>Private practice/university affiliation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344C7-DBE9-4BE3-BE8A-9B2BDF9D5BE9}"/>
              </a:ext>
            </a:extLst>
          </p:cNvPr>
          <p:cNvSpPr/>
          <p:nvPr/>
        </p:nvSpPr>
        <p:spPr>
          <a:xfrm>
            <a:off x="4698999" y="1120256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Provisional restoration photo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206FCE-3C52-47A1-8736-28098157DBEE}"/>
              </a:ext>
            </a:extLst>
          </p:cNvPr>
          <p:cNvSpPr/>
          <p:nvPr/>
        </p:nvSpPr>
        <p:spPr>
          <a:xfrm>
            <a:off x="2439193" y="2892734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Final CBCT/panoramic radiograph/peri-</a:t>
            </a:r>
            <a:r>
              <a:rPr lang="en-ZA" dirty="0" err="1"/>
              <a:t>apicals</a:t>
            </a:r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31E762-E6EA-4E3B-AF4A-B4E5E493307C}"/>
              </a:ext>
            </a:extLst>
          </p:cNvPr>
          <p:cNvSpPr/>
          <p:nvPr/>
        </p:nvSpPr>
        <p:spPr>
          <a:xfrm>
            <a:off x="4698999" y="2892733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Final result – clinical photo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A16BA9-F3AE-4E63-8860-5CBFD49232E1}"/>
              </a:ext>
            </a:extLst>
          </p:cNvPr>
          <p:cNvSpPr/>
          <p:nvPr/>
        </p:nvSpPr>
        <p:spPr>
          <a:xfrm>
            <a:off x="152398" y="2892732"/>
            <a:ext cx="2006601" cy="1418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Any other image, e.g. provisional crown from lab; implant with direction indicator showing  alignment; implant with abutment;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4564A-83DE-4FC8-90BD-EE02D4FF876E}"/>
              </a:ext>
            </a:extLst>
          </p:cNvPr>
          <p:cNvSpPr txBox="1"/>
          <p:nvPr/>
        </p:nvSpPr>
        <p:spPr>
          <a:xfrm>
            <a:off x="165892" y="4487662"/>
            <a:ext cx="6553202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dirty="0"/>
              <a:t>Case description, e.g.:</a:t>
            </a:r>
          </a:p>
          <a:p>
            <a:r>
              <a:rPr lang="en-ZA" sz="1400" i="1" dirty="0"/>
              <a:t>A female 65-year old patient presented with a large squamous cell carcinoma that needed resection. (Fig 1). She had a history of poor oral hygiene and was a smoker. The tumour and entire maxilla was resected by an ENT surgeon and 3x ZYGEX and 1x ONC implant (</a:t>
            </a:r>
            <a:r>
              <a:rPr lang="en-ZA" sz="1400" i="1" dirty="0" err="1"/>
              <a:t>ext</a:t>
            </a:r>
            <a:r>
              <a:rPr lang="en-ZA" sz="1400" i="1" dirty="0"/>
              <a:t> hex) was placed immediately with no flap. Insertion torque was in excess of 50Ncm. (Fig 2)  </a:t>
            </a:r>
          </a:p>
          <a:p>
            <a:r>
              <a:rPr lang="en-ZA" sz="1400" i="1" dirty="0"/>
              <a:t>Impressions were taken at time of implant placement.  A provisional fixed bridge with clip-in plastic obturator was manufactured and fitted 3 days after surgery.  6 months later the patient received a screw-retained metal-acrylic bridge with a clip-in acrylic obturator. She was prescribed antibiotics, for 5 days after the resection and was instructed how to clean the restoration. At 2-weeks and 6 months follow-up, the implant showed good healing with no mobility. However, at 8 weeks she returned with a case of screw-loosening and a broken provisional bridge, which was resolved by conventional repair and retightening. The patient reported excellent satisfaction with the treatment.</a:t>
            </a:r>
          </a:p>
        </p:txBody>
      </p:sp>
    </p:spTree>
    <p:extLst>
      <p:ext uri="{BB962C8B-B14F-4D97-AF65-F5344CB8AC3E}">
        <p14:creationId xmlns:p14="http://schemas.microsoft.com/office/powerpoint/2010/main" val="323502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319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Cracknell</dc:creator>
  <cp:lastModifiedBy>Sue Odendaal</cp:lastModifiedBy>
  <cp:revision>12</cp:revision>
  <dcterms:created xsi:type="dcterms:W3CDTF">2019-04-04T12:03:08Z</dcterms:created>
  <dcterms:modified xsi:type="dcterms:W3CDTF">2022-03-01T08:06:14Z</dcterms:modified>
</cp:coreProperties>
</file>